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3" r:id="rId1"/>
  </p:sldMasterIdLst>
  <p:sldIdLst>
    <p:sldId id="256" r:id="rId2"/>
    <p:sldId id="257" r:id="rId3"/>
    <p:sldId id="258" r:id="rId4"/>
    <p:sldId id="270" r:id="rId5"/>
    <p:sldId id="261" r:id="rId6"/>
    <p:sldId id="259" r:id="rId7"/>
    <p:sldId id="260" r:id="rId8"/>
    <p:sldId id="262" r:id="rId9"/>
    <p:sldId id="263" r:id="rId10"/>
    <p:sldId id="264" r:id="rId11"/>
    <p:sldId id="265" r:id="rId12"/>
    <p:sldId id="266" r:id="rId13"/>
    <p:sldId id="272" r:id="rId14"/>
    <p:sldId id="267" r:id="rId15"/>
    <p:sldId id="268" r:id="rId16"/>
    <p:sldId id="271" r:id="rId17"/>
    <p:sldId id="26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86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E36636D-D922-432D-A958-524484B5923D}" type="datetimeFigureOut">
              <a:rPr lang="en-US" smtClean="0"/>
              <a:pPr/>
              <a:t>8/22/16</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9D2C864-9362-43C7-A136-D9C41D93A96D}"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36636D-D922-432D-A958-524484B5923D}" type="datetimeFigureOut">
              <a:rPr lang="en-US" smtClean="0"/>
              <a:pPr/>
              <a:t>8/22/16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F28FB93-0A08-4E7D-8E63-9EFA29F1E093}"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36636D-D922-432D-A958-524484B5923D}" type="datetimeFigureOut">
              <a:rPr lang="en-US" smtClean="0"/>
              <a:pPr/>
              <a:t>8/22/16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E36636D-D922-432D-A958-524484B5923D}" type="datetimeFigureOut">
              <a:rPr lang="en-US" smtClean="0"/>
              <a:pPr/>
              <a:t>8/22/16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F28FB93-0A08-4E7D-8E63-9EFA29F1E093}"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8/22/16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F28FB93-0A08-4E7D-8E63-9EFA29F1E093}"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8E36636D-D922-432D-A958-524484B5923D}" type="datetimeFigureOut">
              <a:rPr lang="en-US" smtClean="0"/>
              <a:pPr/>
              <a:t>8/22/16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E36636D-D922-432D-A958-524484B5923D}" type="datetimeFigureOut">
              <a:rPr lang="en-US" smtClean="0"/>
              <a:pPr/>
              <a:t>8/22/16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F28FB93-0A08-4E7D-8E63-9EFA29F1E093}"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E36636D-D922-432D-A958-524484B5923D}" type="datetimeFigureOut">
              <a:rPr lang="en-US" smtClean="0"/>
              <a:pPr/>
              <a:t>8/22/16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F28FB93-0A08-4E7D-8E63-9EFA29F1E0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E36636D-D922-432D-A958-524484B5923D}" type="datetimeFigureOut">
              <a:rPr lang="en-US" smtClean="0"/>
              <a:pPr/>
              <a:t>8/22/16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F28FB93-0A08-4E7D-8E63-9EFA29F1E0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754ED01-E2A0-4C1E-8E21-014B99041579}"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E36636D-D922-432D-A958-524484B5923D}" type="datetimeFigureOut">
              <a:rPr lang="en-US" smtClean="0"/>
              <a:pPr/>
              <a:t>8/22/16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F28FB93-0A08-4E7D-8E63-9EFA29F1E093}"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E36636D-D922-432D-A958-524484B5923D}" type="datetimeFigureOut">
              <a:rPr lang="en-US" smtClean="0"/>
              <a:pPr/>
              <a:t>8/22/16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E36636D-D922-432D-A958-524484B5923D}" type="datetimeFigureOut">
              <a:rPr lang="en-US" smtClean="0"/>
              <a:pPr/>
              <a:t>8/22/16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F28FB93-0A08-4E7D-8E63-9EFA29F1E093}"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4074" r:id="rId1"/>
    <p:sldLayoutId id="2147484075" r:id="rId2"/>
    <p:sldLayoutId id="2147484076" r:id="rId3"/>
    <p:sldLayoutId id="2147484077" r:id="rId4"/>
    <p:sldLayoutId id="2147484078" r:id="rId5"/>
    <p:sldLayoutId id="2147484079" r:id="rId6"/>
    <p:sldLayoutId id="2147484080" r:id="rId7"/>
    <p:sldLayoutId id="2147484081" r:id="rId8"/>
    <p:sldLayoutId id="2147484082" r:id="rId9"/>
    <p:sldLayoutId id="2147484083" r:id="rId10"/>
    <p:sldLayoutId id="2147484084"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a:bodyPr>
          <a:lstStyle/>
          <a:p>
            <a:r>
              <a:rPr lang="en-US" dirty="0" smtClean="0"/>
              <a:t>By</a:t>
            </a:r>
          </a:p>
          <a:p>
            <a:r>
              <a:rPr lang="en-US" dirty="0" smtClean="0"/>
              <a:t>Winfred </a:t>
            </a:r>
            <a:r>
              <a:rPr lang="en-US" dirty="0" err="1" smtClean="0"/>
              <a:t>Lichuma</a:t>
            </a:r>
            <a:r>
              <a:rPr lang="en-US" smtClean="0"/>
              <a:t> EBS</a:t>
            </a:r>
            <a:endParaRPr lang="en-US" dirty="0" smtClean="0"/>
          </a:p>
          <a:p>
            <a:r>
              <a:rPr lang="en-US" dirty="0" smtClean="0"/>
              <a:t>On behalf of AWGGCC during AUC meeting on implementing CAHOSCC decision on Gender and women work </a:t>
            </a:r>
            <a:r>
              <a:rPr lang="en-US" dirty="0" err="1" smtClean="0"/>
              <a:t>programme</a:t>
            </a:r>
            <a:endParaRPr lang="en-US" dirty="0" smtClean="0"/>
          </a:p>
          <a:p>
            <a:r>
              <a:rPr lang="en-US" dirty="0" smtClean="0"/>
              <a:t>7</a:t>
            </a:r>
            <a:r>
              <a:rPr lang="en-US" baseline="30000" dirty="0" smtClean="0"/>
              <a:t>th</a:t>
            </a:r>
            <a:r>
              <a:rPr lang="en-US" dirty="0" smtClean="0"/>
              <a:t> June 2016 in </a:t>
            </a:r>
            <a:r>
              <a:rPr lang="en-US" dirty="0" err="1" smtClean="0"/>
              <a:t>nairobi</a:t>
            </a:r>
            <a:endParaRPr lang="en-US" dirty="0"/>
          </a:p>
        </p:txBody>
      </p:sp>
      <p:sp>
        <p:nvSpPr>
          <p:cNvPr id="2" name="Title 1"/>
          <p:cNvSpPr>
            <a:spLocks noGrp="1"/>
          </p:cNvSpPr>
          <p:nvPr>
            <p:ph type="ctrTitle"/>
          </p:nvPr>
        </p:nvSpPr>
        <p:spPr/>
        <p:txBody>
          <a:bodyPr>
            <a:normAutofit fontScale="90000"/>
          </a:bodyPr>
          <a:lstStyle/>
          <a:p>
            <a:r>
              <a:rPr lang="en-US" sz="4000" dirty="0" smtClean="0"/>
              <a:t>Role of Women in Implementing Paris Agreement &amp; Road to Cop 22</a:t>
            </a:r>
            <a:endParaRPr lang="en-US" sz="4000" dirty="0"/>
          </a:p>
        </p:txBody>
      </p:sp>
    </p:spTree>
    <p:extLst>
      <p:ext uri="{BB962C8B-B14F-4D97-AF65-F5344CB8AC3E}">
        <p14:creationId xmlns:p14="http://schemas.microsoft.com/office/powerpoint/2010/main" val="4074946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AU, Women and Climate change</a:t>
            </a:r>
            <a:endParaRPr lang="en-US" dirty="0"/>
          </a:p>
        </p:txBody>
      </p:sp>
      <p:sp>
        <p:nvSpPr>
          <p:cNvPr id="3" name="Content Placeholder 2"/>
          <p:cNvSpPr>
            <a:spLocks noGrp="1"/>
          </p:cNvSpPr>
          <p:nvPr>
            <p:ph sz="quarter" idx="1"/>
          </p:nvPr>
        </p:nvSpPr>
        <p:spPr/>
        <p:txBody>
          <a:bodyPr>
            <a:normAutofit/>
          </a:bodyPr>
          <a:lstStyle/>
          <a:p>
            <a:r>
              <a:rPr lang="en-US" dirty="0" smtClean="0"/>
              <a:t>The African Heads of States and Governments at the Assembly of the Union’s 23</a:t>
            </a:r>
            <a:r>
              <a:rPr lang="en-US" baseline="30000" dirty="0" smtClean="0"/>
              <a:t>rd</a:t>
            </a:r>
            <a:r>
              <a:rPr lang="en-US" dirty="0" smtClean="0"/>
              <a:t> Ordinary session in Malabo in June 2014, through the committee of African Heads of State and Government on Climate Change (CAHOSCC) agreed to develop a COHOSCC Women and Gender </a:t>
            </a:r>
            <a:r>
              <a:rPr lang="en-US" dirty="0" err="1" smtClean="0"/>
              <a:t>Programme</a:t>
            </a:r>
            <a:r>
              <a:rPr lang="en-US" dirty="0" smtClean="0"/>
              <a:t> on Climate Change to engage women in gender climate related actions.</a:t>
            </a:r>
          </a:p>
          <a:p>
            <a:r>
              <a:rPr lang="en-US" dirty="0" smtClean="0"/>
              <a:t>This was further enforced by the 15</a:t>
            </a:r>
            <a:r>
              <a:rPr lang="en-US" baseline="30000" dirty="0" smtClean="0"/>
              <a:t>th</a:t>
            </a:r>
            <a:r>
              <a:rPr lang="en-US" dirty="0" smtClean="0"/>
              <a:t> session of the African Ministerial Conference on environment (AMCEN) held in Cairo 2-6 March 2015.</a:t>
            </a:r>
            <a:endParaRPr lang="en-US" dirty="0"/>
          </a:p>
        </p:txBody>
      </p:sp>
    </p:spTree>
    <p:extLst>
      <p:ext uri="{BB962C8B-B14F-4D97-AF65-F5344CB8AC3E}">
        <p14:creationId xmlns:p14="http://schemas.microsoft.com/office/powerpoint/2010/main" val="1161287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AMCEN Decision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To launch African Women Ministers and Leaders for Environment and mainstream gender into environment in Africa for effective participation of women in development policies, </a:t>
            </a:r>
            <a:r>
              <a:rPr lang="en-US" dirty="0" err="1" smtClean="0"/>
              <a:t>programmes</a:t>
            </a:r>
            <a:r>
              <a:rPr lang="en-US" dirty="0" smtClean="0"/>
              <a:t> and decision making at all levels.</a:t>
            </a:r>
          </a:p>
          <a:p>
            <a:r>
              <a:rPr lang="en-US" dirty="0" smtClean="0"/>
              <a:t>To request the secretariat of the African Ministerial Conference on the Environment, in consultation with the African women ministers and leaders for environment network to develop a gender strategy to be considered at the next regular session of the Conference.</a:t>
            </a:r>
          </a:p>
          <a:p>
            <a:endParaRPr lang="en-US" dirty="0"/>
          </a:p>
        </p:txBody>
      </p:sp>
    </p:spTree>
    <p:extLst>
      <p:ext uri="{BB962C8B-B14F-4D97-AF65-F5344CB8AC3E}">
        <p14:creationId xmlns:p14="http://schemas.microsoft.com/office/powerpoint/2010/main" val="1516685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Road to Cop 22</a:t>
            </a:r>
            <a:endParaRPr lang="en-US" dirty="0"/>
          </a:p>
        </p:txBody>
      </p:sp>
      <p:sp>
        <p:nvSpPr>
          <p:cNvPr id="3" name="Content Placeholder 2"/>
          <p:cNvSpPr>
            <a:spLocks noGrp="1"/>
          </p:cNvSpPr>
          <p:nvPr>
            <p:ph sz="quarter" idx="1"/>
          </p:nvPr>
        </p:nvSpPr>
        <p:spPr/>
        <p:txBody>
          <a:bodyPr>
            <a:normAutofit/>
          </a:bodyPr>
          <a:lstStyle/>
          <a:p>
            <a:r>
              <a:rPr lang="en-US" dirty="0" smtClean="0"/>
              <a:t>The need to show case gender –just climate solutions</a:t>
            </a:r>
          </a:p>
          <a:p>
            <a:r>
              <a:rPr lang="en-US" dirty="0" smtClean="0"/>
              <a:t>Need to integrate gender into all climate change process including the INDCs</a:t>
            </a:r>
          </a:p>
          <a:p>
            <a:r>
              <a:rPr lang="en-US" dirty="0" smtClean="0"/>
              <a:t>Amplify the African women voice</a:t>
            </a:r>
          </a:p>
          <a:p>
            <a:r>
              <a:rPr lang="en-US" dirty="0" smtClean="0"/>
              <a:t>Enhanced collaboration through Strategic partnerships</a:t>
            </a:r>
          </a:p>
          <a:p>
            <a:r>
              <a:rPr lang="en-US" dirty="0" smtClean="0"/>
              <a:t>Make submission </a:t>
            </a:r>
            <a:r>
              <a:rPr lang="en-US" dirty="0" err="1" smtClean="0"/>
              <a:t>bt</a:t>
            </a:r>
            <a:r>
              <a:rPr lang="en-US" dirty="0" smtClean="0"/>
              <a:t> 29</a:t>
            </a:r>
            <a:r>
              <a:rPr lang="en-US" baseline="30000" dirty="0" smtClean="0"/>
              <a:t>th</a:t>
            </a:r>
            <a:r>
              <a:rPr lang="en-US" dirty="0" smtClean="0"/>
              <a:t> September on elements of Lima Work </a:t>
            </a:r>
            <a:r>
              <a:rPr lang="en-US" dirty="0" err="1" smtClean="0"/>
              <a:t>Programme</a:t>
            </a:r>
            <a:r>
              <a:rPr lang="en-US" dirty="0" smtClean="0"/>
              <a:t> to operationalize gender responsive climate policy</a:t>
            </a:r>
          </a:p>
        </p:txBody>
      </p:sp>
    </p:spTree>
    <p:extLst>
      <p:ext uri="{BB962C8B-B14F-4D97-AF65-F5344CB8AC3E}">
        <p14:creationId xmlns:p14="http://schemas.microsoft.com/office/powerpoint/2010/main" val="4195691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a:t>
            </a:r>
            <a:endParaRPr lang="en-US" dirty="0"/>
          </a:p>
        </p:txBody>
      </p:sp>
      <p:sp>
        <p:nvSpPr>
          <p:cNvPr id="3" name="Content Placeholder 2"/>
          <p:cNvSpPr>
            <a:spLocks noGrp="1"/>
          </p:cNvSpPr>
          <p:nvPr>
            <p:ph sz="quarter" idx="1"/>
          </p:nvPr>
        </p:nvSpPr>
        <p:spPr/>
        <p:txBody>
          <a:bodyPr/>
          <a:lstStyle/>
          <a:p>
            <a:r>
              <a:rPr lang="en-US" dirty="0"/>
              <a:t>Working at national levels to translate gender agenda on climate change with the Agenda 2030 on SDGs and integrate gender in Climate change actions.</a:t>
            </a:r>
          </a:p>
          <a:p>
            <a:r>
              <a:rPr lang="en-US" dirty="0"/>
              <a:t>Challenging political realities-making gender responsive actions a reality.</a:t>
            </a:r>
          </a:p>
          <a:p>
            <a:endParaRPr lang="en-US" dirty="0"/>
          </a:p>
        </p:txBody>
      </p:sp>
    </p:spTree>
    <p:extLst>
      <p:ext uri="{BB962C8B-B14F-4D97-AF65-F5344CB8AC3E}">
        <p14:creationId xmlns:p14="http://schemas.microsoft.com/office/powerpoint/2010/main" val="3048961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AWGGCC Focus of Cop 22</a:t>
            </a:r>
            <a:endParaRPr lang="en-US" dirty="0"/>
          </a:p>
        </p:txBody>
      </p:sp>
      <p:sp>
        <p:nvSpPr>
          <p:cNvPr id="3" name="Content Placeholder 2"/>
          <p:cNvSpPr>
            <a:spLocks noGrp="1"/>
          </p:cNvSpPr>
          <p:nvPr>
            <p:ph sz="quarter" idx="1"/>
          </p:nvPr>
        </p:nvSpPr>
        <p:spPr/>
        <p:txBody>
          <a:bodyPr>
            <a:normAutofit/>
          </a:bodyPr>
          <a:lstStyle/>
          <a:p>
            <a:r>
              <a:rPr lang="en-US" dirty="0" smtClean="0"/>
              <a:t>Work with AGN to develop the Africa submission on Gender and Climate change</a:t>
            </a:r>
          </a:p>
          <a:p>
            <a:r>
              <a:rPr lang="en-US" dirty="0" smtClean="0"/>
              <a:t>Support AUC in development the desired gender strategy on climate change</a:t>
            </a:r>
          </a:p>
          <a:p>
            <a:r>
              <a:rPr lang="en-US" dirty="0" smtClean="0"/>
              <a:t>Actively participate in 45</a:t>
            </a:r>
            <a:r>
              <a:rPr lang="en-US" baseline="30000" dirty="0" smtClean="0"/>
              <a:t>th</a:t>
            </a:r>
            <a:r>
              <a:rPr lang="en-US" dirty="0" smtClean="0"/>
              <a:t>  SBI agenda on climate change  during cop 22 on the Lima work </a:t>
            </a:r>
            <a:r>
              <a:rPr lang="en-US" dirty="0" err="1" smtClean="0"/>
              <a:t>programme</a:t>
            </a:r>
            <a:r>
              <a:rPr lang="en-US" dirty="0" smtClean="0"/>
              <a:t> on gender renewal.</a:t>
            </a:r>
            <a:endParaRPr lang="en-US" dirty="0"/>
          </a:p>
        </p:txBody>
      </p:sp>
    </p:spTree>
    <p:extLst>
      <p:ext uri="{BB962C8B-B14F-4D97-AF65-F5344CB8AC3E}">
        <p14:creationId xmlns:p14="http://schemas.microsoft.com/office/powerpoint/2010/main" val="1309045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AWGGCC Actions- Partner Support</a:t>
            </a:r>
            <a:endParaRPr lang="en-US" dirty="0"/>
          </a:p>
        </p:txBody>
      </p:sp>
      <p:sp>
        <p:nvSpPr>
          <p:cNvPr id="3" name="Content Placeholder 2"/>
          <p:cNvSpPr>
            <a:spLocks noGrp="1"/>
          </p:cNvSpPr>
          <p:nvPr>
            <p:ph sz="quarter" idx="1"/>
          </p:nvPr>
        </p:nvSpPr>
        <p:spPr>
          <a:xfrm>
            <a:off x="472125" y="1945266"/>
            <a:ext cx="8503920" cy="4572000"/>
          </a:xfrm>
        </p:spPr>
        <p:txBody>
          <a:bodyPr>
            <a:normAutofit/>
          </a:bodyPr>
          <a:lstStyle/>
          <a:p>
            <a:r>
              <a:rPr lang="en-US" dirty="0" smtClean="0"/>
              <a:t>Develop Clear Strategy on Gender Agenda in Africa. Must have the African Gender Responsive  narrative documented.</a:t>
            </a:r>
          </a:p>
          <a:p>
            <a:r>
              <a:rPr lang="en-US" dirty="0" smtClean="0"/>
              <a:t>Facilitate capacity building at national levels on gender responsive climate policy by developing tools required to integrate gender</a:t>
            </a:r>
          </a:p>
          <a:p>
            <a:r>
              <a:rPr lang="en-US" dirty="0" smtClean="0"/>
              <a:t>Capacity building of AGN (Experts)  on gender responsive integration in negotiations</a:t>
            </a:r>
          </a:p>
          <a:p>
            <a:endParaRPr lang="en-US" dirty="0"/>
          </a:p>
        </p:txBody>
      </p:sp>
    </p:spTree>
    <p:extLst>
      <p:ext uri="{BB962C8B-B14F-4D97-AF65-F5344CB8AC3E}">
        <p14:creationId xmlns:p14="http://schemas.microsoft.com/office/powerpoint/2010/main" val="11900486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a:t>
            </a:r>
            <a:endParaRPr lang="en-US" dirty="0"/>
          </a:p>
        </p:txBody>
      </p:sp>
      <p:sp>
        <p:nvSpPr>
          <p:cNvPr id="3" name="Content Placeholder 2"/>
          <p:cNvSpPr>
            <a:spLocks noGrp="1"/>
          </p:cNvSpPr>
          <p:nvPr>
            <p:ph sz="quarter" idx="1"/>
          </p:nvPr>
        </p:nvSpPr>
        <p:spPr/>
        <p:txBody>
          <a:bodyPr/>
          <a:lstStyle/>
          <a:p>
            <a:r>
              <a:rPr lang="en-US" dirty="0"/>
              <a:t>Work with AUC to link and translate gender  global resolutions to gender regional commitments and actions.</a:t>
            </a:r>
          </a:p>
          <a:p>
            <a:r>
              <a:rPr lang="en-US" dirty="0"/>
              <a:t>Have presence of the AWGGCC at COP 22 to show case the African gender agenda (In African Pavilion)</a:t>
            </a:r>
          </a:p>
          <a:p>
            <a:r>
              <a:rPr lang="en-US" dirty="0"/>
              <a:t>Seek support on capacity to support some women delegates to attend Cop 22</a:t>
            </a:r>
          </a:p>
        </p:txBody>
      </p:sp>
    </p:spTree>
    <p:extLst>
      <p:ext uri="{BB962C8B-B14F-4D97-AF65-F5344CB8AC3E}">
        <p14:creationId xmlns:p14="http://schemas.microsoft.com/office/powerpoint/2010/main" val="2801789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Request to AUC</a:t>
            </a:r>
            <a:endParaRPr lang="en-US" dirty="0"/>
          </a:p>
        </p:txBody>
      </p:sp>
      <p:sp>
        <p:nvSpPr>
          <p:cNvPr id="3" name="Content Placeholder 2"/>
          <p:cNvSpPr>
            <a:spLocks noGrp="1"/>
          </p:cNvSpPr>
          <p:nvPr>
            <p:ph sz="quarter" idx="1"/>
          </p:nvPr>
        </p:nvSpPr>
        <p:spPr/>
        <p:txBody>
          <a:bodyPr>
            <a:normAutofit/>
          </a:bodyPr>
          <a:lstStyle/>
          <a:p>
            <a:r>
              <a:rPr lang="en-US" dirty="0" smtClean="0"/>
              <a:t>The AWGGCC has worked closely with the African Scientists of Agriculture and has undertaken in the past two years joint meetings in drafting submissions to UNFCCC.</a:t>
            </a:r>
          </a:p>
          <a:p>
            <a:r>
              <a:rPr lang="en-US" dirty="0" smtClean="0"/>
              <a:t>The African Climate Change and Sustainable Development Expert Support Group has been borne (ACCSES).</a:t>
            </a:r>
          </a:p>
          <a:p>
            <a:r>
              <a:rPr lang="en-US" dirty="0" smtClean="0"/>
              <a:t>This is a think tank of experts scientists and gender experts that will focus on three areas of expertise in Knowledge.</a:t>
            </a:r>
            <a:endParaRPr lang="en-US" dirty="0"/>
          </a:p>
        </p:txBody>
      </p:sp>
    </p:spTree>
    <p:extLst>
      <p:ext uri="{BB962C8B-B14F-4D97-AF65-F5344CB8AC3E}">
        <p14:creationId xmlns:p14="http://schemas.microsoft.com/office/powerpoint/2010/main" val="4179574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world today requires transformation in order to be on course for a truly sustainable and equitable for all.</a:t>
            </a:r>
          </a:p>
          <a:p>
            <a:r>
              <a:rPr lang="en-US" dirty="0" smtClean="0"/>
              <a:t>The international community faces a great challenge in stabilizing the climate.</a:t>
            </a:r>
          </a:p>
          <a:p>
            <a:r>
              <a:rPr lang="en-US" dirty="0" smtClean="0"/>
              <a:t>We need zero carbon emissions by 2050 in order to have best possible chance of keeping warming below 2 degrees Celsius above pre industrial level.</a:t>
            </a:r>
          </a:p>
          <a:p>
            <a:r>
              <a:rPr lang="en-US" dirty="0" smtClean="0"/>
              <a:t>Yet there is a gap in commitments made by countries in their INDCs to curb climate altering green house gasses</a:t>
            </a:r>
            <a:endParaRPr lang="en-US" dirty="0"/>
          </a:p>
        </p:txBody>
      </p:sp>
    </p:spTree>
    <p:extLst>
      <p:ext uri="{BB962C8B-B14F-4D97-AF65-F5344CB8AC3E}">
        <p14:creationId xmlns:p14="http://schemas.microsoft.com/office/powerpoint/2010/main" val="2453693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Women and Climate Change</a:t>
            </a:r>
            <a:endParaRPr lang="en-US" dirty="0"/>
          </a:p>
        </p:txBody>
      </p:sp>
      <p:sp>
        <p:nvSpPr>
          <p:cNvPr id="3" name="Content Placeholder 2"/>
          <p:cNvSpPr>
            <a:spLocks noGrp="1"/>
          </p:cNvSpPr>
          <p:nvPr>
            <p:ph sz="quarter" idx="1"/>
          </p:nvPr>
        </p:nvSpPr>
        <p:spPr>
          <a:xfrm>
            <a:off x="789911" y="2170664"/>
            <a:ext cx="7604835" cy="4427886"/>
          </a:xfrm>
        </p:spPr>
        <p:txBody>
          <a:bodyPr>
            <a:noAutofit/>
          </a:bodyPr>
          <a:lstStyle/>
          <a:p>
            <a:r>
              <a:rPr lang="en-US" sz="2800" dirty="0" smtClean="0"/>
              <a:t>Climate change has serious consequences on human ecosystem, human beings &amp; their well being .</a:t>
            </a:r>
          </a:p>
          <a:p>
            <a:r>
              <a:rPr lang="en-US" sz="2800" dirty="0" smtClean="0"/>
              <a:t>The vulnerability of women and children to climate change is now well defined.</a:t>
            </a:r>
          </a:p>
          <a:p>
            <a:r>
              <a:rPr lang="en-US" sz="2800" dirty="0" smtClean="0"/>
              <a:t>As glaciers melt and sea levels rise and the world experiences droughts, floods, storms </a:t>
            </a:r>
            <a:r>
              <a:rPr lang="en-US" sz="2800" dirty="0" err="1" smtClean="0"/>
              <a:t>etc</a:t>
            </a:r>
            <a:r>
              <a:rPr lang="en-US" sz="2800" dirty="0" smtClean="0"/>
              <a:t>, the access to food, water sanitation, housing, health stand threatened with a gendered impact.</a:t>
            </a:r>
          </a:p>
        </p:txBody>
      </p:sp>
    </p:spTree>
    <p:extLst>
      <p:ext uri="{BB962C8B-B14F-4D97-AF65-F5344CB8AC3E}">
        <p14:creationId xmlns:p14="http://schemas.microsoft.com/office/powerpoint/2010/main" val="1906004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Women and Climate Change</a:t>
            </a:r>
            <a:endParaRPr lang="en-US" dirty="0"/>
          </a:p>
        </p:txBody>
      </p:sp>
      <p:sp>
        <p:nvSpPr>
          <p:cNvPr id="3" name="Content Placeholder 2"/>
          <p:cNvSpPr>
            <a:spLocks noGrp="1"/>
          </p:cNvSpPr>
          <p:nvPr>
            <p:ph sz="quarter" idx="1"/>
          </p:nvPr>
        </p:nvSpPr>
        <p:spPr/>
        <p:txBody>
          <a:bodyPr/>
          <a:lstStyle/>
          <a:p>
            <a:r>
              <a:rPr lang="en-US" sz="2800" dirty="0"/>
              <a:t>The situation is particularly acute for people living in vulnerable situations owing to geography, gender, age, race, poverty, disability or social status.</a:t>
            </a:r>
          </a:p>
          <a:p>
            <a:r>
              <a:rPr lang="en-US" sz="2800" dirty="0"/>
              <a:t>It is an injustice that the people who have contributed least to the causes of the problem suffer the worst impacts of climate change.</a:t>
            </a:r>
          </a:p>
          <a:p>
            <a:endParaRPr lang="en-US" dirty="0"/>
          </a:p>
        </p:txBody>
      </p:sp>
    </p:spTree>
    <p:extLst>
      <p:ext uri="{BB962C8B-B14F-4D97-AF65-F5344CB8AC3E}">
        <p14:creationId xmlns:p14="http://schemas.microsoft.com/office/powerpoint/2010/main" val="2787381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Key Messages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sz="3200" dirty="0" smtClean="0"/>
              <a:t>Women and girls are differently impacted by Climate change( Existing gender inequalities, limited access to natural recourses and productive assets, lack of knowledge and absence at decision making tables) constrain women and girls ability to cope with climate change. Disproportionately burden of domestic care, exposure to Gender based violence, barriers to </a:t>
            </a:r>
            <a:r>
              <a:rPr lang="en-US" sz="3200" dirty="0" err="1" smtClean="0"/>
              <a:t>labour</a:t>
            </a:r>
            <a:r>
              <a:rPr lang="en-US" sz="3200" dirty="0" smtClean="0"/>
              <a:t> market are exacerbated by climate change hazards.</a:t>
            </a:r>
          </a:p>
          <a:p>
            <a:r>
              <a:rPr lang="en-US" sz="3200" dirty="0" smtClean="0"/>
              <a:t>Women and girls are powerful agents of change to scale up climate action. For example </a:t>
            </a:r>
            <a:r>
              <a:rPr lang="en-US" sz="3200" dirty="0"/>
              <a:t>i</a:t>
            </a:r>
            <a:r>
              <a:rPr lang="en-US" sz="3200" dirty="0" smtClean="0"/>
              <a:t>n Africa women are primary house hold energy managers and can accelerate transition to sustainable energy, addressing gender gap in agriculture and resilience to risks in rebuilding </a:t>
            </a:r>
            <a:r>
              <a:rPr lang="en-US" sz="3300" dirty="0" smtClean="0"/>
              <a:t>communities</a:t>
            </a:r>
            <a:endParaRPr lang="en-US" sz="3300" dirty="0"/>
          </a:p>
        </p:txBody>
      </p:sp>
    </p:spTree>
    <p:extLst>
      <p:ext uri="{BB962C8B-B14F-4D97-AF65-F5344CB8AC3E}">
        <p14:creationId xmlns:p14="http://schemas.microsoft.com/office/powerpoint/2010/main" val="933843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Gender and UNFCCC</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Issue of gender first raised in the UNFCCC intergovernmental </a:t>
            </a:r>
            <a:r>
              <a:rPr lang="en-US" sz="2900" dirty="0" smtClean="0"/>
              <a:t>process in 2001-Decision 36/CP.7-Increasing number of women delegates and bodies in convention and Kyoto protocol</a:t>
            </a:r>
          </a:p>
          <a:p>
            <a:r>
              <a:rPr lang="en-US" sz="2900" dirty="0" smtClean="0"/>
              <a:t>Eleven years later CP 18, Doha Miracle-Decision 23/CP.18 secured a permanent agenda to address gender and climate change. Parties were invited to do more to achieve gender balance, Secretariat to report annually of delegation compassions and the bodies.</a:t>
            </a:r>
          </a:p>
          <a:p>
            <a:r>
              <a:rPr lang="en-US" sz="2900" dirty="0" smtClean="0"/>
              <a:t>Lima Work </a:t>
            </a:r>
            <a:r>
              <a:rPr lang="en-US" sz="2900" dirty="0" err="1" smtClean="0"/>
              <a:t>Programme</a:t>
            </a:r>
            <a:r>
              <a:rPr lang="en-US" sz="2900" dirty="0" smtClean="0"/>
              <a:t> on gender-was next significant achievement-Decision 18/CP.20 focused shift from concepts to implementation of gender responsive climate policies including two workshops and a technical paper , need for training and capacity building.</a:t>
            </a:r>
          </a:p>
          <a:p>
            <a:r>
              <a:rPr lang="en-US" sz="2900" dirty="0" smtClean="0"/>
              <a:t>More than 50 decision in convention and KP refer to gender, women and or social responsibility</a:t>
            </a:r>
            <a:endParaRPr lang="en-US" sz="2900" dirty="0"/>
          </a:p>
        </p:txBody>
      </p:sp>
    </p:spTree>
    <p:extLst>
      <p:ext uri="{BB962C8B-B14F-4D97-AF65-F5344CB8AC3E}">
        <p14:creationId xmlns:p14="http://schemas.microsoft.com/office/powerpoint/2010/main" val="1812149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Gender &amp; Paris Agreement</a:t>
            </a:r>
            <a:endParaRPr lang="en-US" dirty="0"/>
          </a:p>
        </p:txBody>
      </p:sp>
      <p:sp>
        <p:nvSpPr>
          <p:cNvPr id="3" name="Content Placeholder 2"/>
          <p:cNvSpPr>
            <a:spLocks noGrp="1"/>
          </p:cNvSpPr>
          <p:nvPr>
            <p:ph sz="quarter" idx="1"/>
          </p:nvPr>
        </p:nvSpPr>
        <p:spPr>
          <a:xfrm>
            <a:off x="914400" y="1750628"/>
            <a:ext cx="7313613" cy="4056062"/>
          </a:xfrm>
        </p:spPr>
        <p:txBody>
          <a:bodyPr>
            <a:normAutofit fontScale="85000" lnSpcReduction="20000"/>
          </a:bodyPr>
          <a:lstStyle/>
          <a:p>
            <a:endParaRPr lang="en-US" dirty="0" smtClean="0"/>
          </a:p>
          <a:p>
            <a:endParaRPr lang="en-US" dirty="0"/>
          </a:p>
          <a:p>
            <a:r>
              <a:rPr lang="en-US" dirty="0" smtClean="0"/>
              <a:t>The preamble acknowledges that when taking action to address climate change, State Parties should respect, promote their obligations in relation to gender equality and empowerment of women.</a:t>
            </a:r>
          </a:p>
          <a:p>
            <a:r>
              <a:rPr lang="en-US" dirty="0" smtClean="0"/>
              <a:t>Art. 7 Parties acknowledge that adaptation actions should follow country-driven, gender responsive, participatory and fully transparent approach….</a:t>
            </a:r>
          </a:p>
          <a:p>
            <a:r>
              <a:rPr lang="en-US" dirty="0" smtClean="0"/>
              <a:t>Art. 11-Capapcity building should be guided by lessons learnt…..and should be an effective, interactive process that is participatory, cross cutting and gender responsive.</a:t>
            </a:r>
            <a:endParaRPr lang="en-US" dirty="0"/>
          </a:p>
        </p:txBody>
      </p:sp>
    </p:spTree>
    <p:extLst>
      <p:ext uri="{BB962C8B-B14F-4D97-AF65-F5344CB8AC3E}">
        <p14:creationId xmlns:p14="http://schemas.microsoft.com/office/powerpoint/2010/main" val="1922509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Gender Achievement to-date</a:t>
            </a:r>
            <a:endParaRPr lang="en-US" dirty="0"/>
          </a:p>
        </p:txBody>
      </p:sp>
      <p:sp>
        <p:nvSpPr>
          <p:cNvPr id="3" name="Content Placeholder 2"/>
          <p:cNvSpPr>
            <a:spLocks noGrp="1"/>
          </p:cNvSpPr>
          <p:nvPr>
            <p:ph sz="quarter" idx="1"/>
          </p:nvPr>
        </p:nvSpPr>
        <p:spPr/>
        <p:txBody>
          <a:bodyPr>
            <a:normAutofit/>
          </a:bodyPr>
          <a:lstStyle/>
          <a:p>
            <a:r>
              <a:rPr lang="en-US" dirty="0" smtClean="0"/>
              <a:t>Gender mainstreamed in Paris agreement in adaptation, capacity building and preamble.</a:t>
            </a:r>
          </a:p>
          <a:p>
            <a:r>
              <a:rPr lang="en-US" dirty="0" smtClean="0"/>
              <a:t>3 references to decision of the agreement including the enhancement of enabling environments for and addressing barriers to the development and transfer of socially and environmentally sound technologies.</a:t>
            </a:r>
          </a:p>
          <a:p>
            <a:r>
              <a:rPr lang="en-US" dirty="0" smtClean="0"/>
              <a:t>Conclusions under SBI/SBSTA </a:t>
            </a:r>
            <a:r>
              <a:rPr lang="en-US" dirty="0" err="1" smtClean="0"/>
              <a:t>programme</a:t>
            </a:r>
            <a:r>
              <a:rPr lang="en-US" dirty="0" smtClean="0"/>
              <a:t> areas</a:t>
            </a:r>
          </a:p>
          <a:p>
            <a:r>
              <a:rPr lang="en-US" dirty="0" smtClean="0"/>
              <a:t>Budget line on gender approved though still very low.</a:t>
            </a:r>
            <a:endParaRPr lang="en-US" dirty="0"/>
          </a:p>
        </p:txBody>
      </p:sp>
    </p:spTree>
    <p:extLst>
      <p:ext uri="{BB962C8B-B14F-4D97-AF65-F5344CB8AC3E}">
        <p14:creationId xmlns:p14="http://schemas.microsoft.com/office/powerpoint/2010/main" val="1066956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gaps in Paris Agreement</a:t>
            </a:r>
            <a:endParaRPr lang="en-US" dirty="0"/>
          </a:p>
        </p:txBody>
      </p:sp>
      <p:sp>
        <p:nvSpPr>
          <p:cNvPr id="3" name="Content Placeholder 2"/>
          <p:cNvSpPr>
            <a:spLocks noGrp="1"/>
          </p:cNvSpPr>
          <p:nvPr>
            <p:ph sz="quarter" idx="1"/>
          </p:nvPr>
        </p:nvSpPr>
        <p:spPr/>
        <p:txBody>
          <a:bodyPr>
            <a:normAutofit/>
          </a:bodyPr>
          <a:lstStyle/>
          <a:p>
            <a:r>
              <a:rPr lang="en-US" dirty="0" smtClean="0"/>
              <a:t>Strong operative language on gender equality , human rights and indigenous people was lost.</a:t>
            </a:r>
          </a:p>
          <a:p>
            <a:r>
              <a:rPr lang="en-US" dirty="0" smtClean="0"/>
              <a:t>Gender language related to technology and finance was lost, and was not included in mitigation</a:t>
            </a:r>
          </a:p>
          <a:p>
            <a:r>
              <a:rPr lang="en-US" dirty="0" smtClean="0"/>
              <a:t>Lack of progress towards the goals under Lima Work </a:t>
            </a:r>
            <a:r>
              <a:rPr lang="en-US" dirty="0" err="1" smtClean="0"/>
              <a:t>programme</a:t>
            </a:r>
            <a:r>
              <a:rPr lang="en-US" dirty="0" smtClean="0"/>
              <a:t> on gender</a:t>
            </a:r>
          </a:p>
          <a:p>
            <a:r>
              <a:rPr lang="en-US" dirty="0" smtClean="0"/>
              <a:t>No clear safe pathway to achieve the goal of staying below 1.5 degrees</a:t>
            </a:r>
          </a:p>
          <a:p>
            <a:r>
              <a:rPr lang="en-US" dirty="0" smtClean="0"/>
              <a:t>Clarity on climate finance flow, where it will come from and what counts</a:t>
            </a:r>
            <a:endParaRPr lang="en-US" dirty="0"/>
          </a:p>
        </p:txBody>
      </p:sp>
    </p:spTree>
    <p:extLst>
      <p:ext uri="{BB962C8B-B14F-4D97-AF65-F5344CB8AC3E}">
        <p14:creationId xmlns:p14="http://schemas.microsoft.com/office/powerpoint/2010/main" val="20916024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233</TotalTime>
  <Words>1218</Words>
  <Application>Microsoft Macintosh PowerPoint</Application>
  <PresentationFormat>On-screen Show (4:3)</PresentationFormat>
  <Paragraphs>73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Civic</vt:lpstr>
      <vt:lpstr>Role of Women in Implementing Paris Agreement &amp; Road to Cop 22</vt:lpstr>
      <vt:lpstr>Background</vt:lpstr>
      <vt:lpstr>Women and Climate Change</vt:lpstr>
      <vt:lpstr>Women and Climate Change</vt:lpstr>
      <vt:lpstr>Two Key Messages</vt:lpstr>
      <vt:lpstr>Gender and UNFCCC</vt:lpstr>
      <vt:lpstr>Gender &amp; Paris Agreement</vt:lpstr>
      <vt:lpstr>Gender Achievement to-date</vt:lpstr>
      <vt:lpstr>The gaps in Paris Agreement</vt:lpstr>
      <vt:lpstr>AU, Women and Climate change</vt:lpstr>
      <vt:lpstr>The AMCEN Decision</vt:lpstr>
      <vt:lpstr>Road to Cop 22</vt:lpstr>
      <vt:lpstr>Conti…</vt:lpstr>
      <vt:lpstr>AWGGCC Focus of Cop 22</vt:lpstr>
      <vt:lpstr>AWGGCC Actions- Partner Support</vt:lpstr>
      <vt:lpstr>Conti…</vt:lpstr>
      <vt:lpstr>Request to AUC</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Women in Implementing Paris Agreement &amp; Road to Cop 22</dc:title>
  <dc:creator>Winnie</dc:creator>
  <cp:lastModifiedBy>Winnie</cp:lastModifiedBy>
  <cp:revision>20</cp:revision>
  <dcterms:created xsi:type="dcterms:W3CDTF">2016-06-07T00:30:44Z</dcterms:created>
  <dcterms:modified xsi:type="dcterms:W3CDTF">2016-08-22T02:23:26Z</dcterms:modified>
</cp:coreProperties>
</file>